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88163" cy="100187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84" d="100"/>
          <a:sy n="84" d="100"/>
        </p:scale>
        <p:origin x="108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46800" cy="46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36CB6-BDB3-429B-AE86-6BBB1619046A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82CB3-2239-438F-805C-03CA3260B1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530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36CB6-BDB3-429B-AE86-6BBB1619046A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82CB3-2239-438F-805C-03CA3260B1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8788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36CB6-BDB3-429B-AE86-6BBB1619046A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82CB3-2239-438F-805C-03CA3260B1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6550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36CB6-BDB3-429B-AE86-6BBB1619046A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82CB3-2239-438F-805C-03CA3260B1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0270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36CB6-BDB3-429B-AE86-6BBB1619046A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82CB3-2239-438F-805C-03CA3260B1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608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36CB6-BDB3-429B-AE86-6BBB1619046A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82CB3-2239-438F-805C-03CA3260B1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7979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36CB6-BDB3-429B-AE86-6BBB1619046A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82CB3-2239-438F-805C-03CA3260B1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2284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36CB6-BDB3-429B-AE86-6BBB1619046A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82CB3-2239-438F-805C-03CA3260B1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4076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36CB6-BDB3-429B-AE86-6BBB1619046A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82CB3-2239-438F-805C-03CA3260B1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8769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36CB6-BDB3-429B-AE86-6BBB1619046A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82CB3-2239-438F-805C-03CA3260B1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4331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36CB6-BDB3-429B-AE86-6BBB1619046A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82CB3-2239-438F-805C-03CA3260B1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0068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536CB6-BDB3-429B-AE86-6BBB1619046A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682CB3-2239-438F-805C-03CA3260B1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4984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36000">
              <a:schemeClr val="accent5">
                <a:lumMod val="95000"/>
                <a:lumOff val="5000"/>
              </a:schemeClr>
            </a:gs>
            <a:gs pos="100000">
              <a:schemeClr val="accent5">
                <a:lumMod val="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セーラー服を着た女子学生のイラスト（夏服・学生服）">
            <a:extLst>
              <a:ext uri="{FF2B5EF4-FFF2-40B4-BE49-F238E27FC236}">
                <a16:creationId xmlns:a16="http://schemas.microsoft.com/office/drawing/2014/main" id="{5C8694E6-C1F4-6154-A8F7-0399A0117A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5466" y="3811293"/>
            <a:ext cx="1634578" cy="3014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セーラー服を着た女子学生のイラスト（夏服・学生服）">
            <a:extLst>
              <a:ext uri="{FF2B5EF4-FFF2-40B4-BE49-F238E27FC236}">
                <a16:creationId xmlns:a16="http://schemas.microsoft.com/office/drawing/2014/main" id="{19C1DF67-9F7B-F259-B27F-8D90766595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8601" y="3593698"/>
            <a:ext cx="1748277" cy="3259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>
            <a:extLst>
              <a:ext uri="{FF2B5EF4-FFF2-40B4-BE49-F238E27FC236}">
                <a16:creationId xmlns:a16="http://schemas.microsoft.com/office/drawing/2014/main" id="{BF11B3F6-6EAD-DF9D-D82C-73868B653E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backgroundMark x1="31724" y1="31750" x2="31724" y2="31750"/>
                        <a14:backgroundMark x1="67816" y1="30000" x2="67816" y2="30000"/>
                        <a14:backgroundMark x1="55172" y1="27000" x2="55172" y2="27000"/>
                        <a14:backgroundMark x1="43218" y1="30250" x2="43218" y2="30250"/>
                        <a14:backgroundMark x1="38621" y1="30250" x2="38621" y2="30250"/>
                        <a14:backgroundMark x1="32644" y1="32750" x2="32644" y2="32750"/>
                        <a14:backgroundMark x1="65517" y1="31500" x2="65517" y2="315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2708" y="2705184"/>
            <a:ext cx="2660999" cy="4893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9904E20D-08CD-55B9-4D49-24FE962DEE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490080" y="1815343"/>
            <a:ext cx="2482189" cy="4564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グループ化 7"/>
          <p:cNvGrpSpPr/>
          <p:nvPr/>
        </p:nvGrpSpPr>
        <p:grpSpPr>
          <a:xfrm>
            <a:off x="6907166" y="3620339"/>
            <a:ext cx="1292616" cy="831528"/>
            <a:chOff x="6354696" y="62846"/>
            <a:chExt cx="1292616" cy="831528"/>
          </a:xfrm>
        </p:grpSpPr>
        <p:sp>
          <p:nvSpPr>
            <p:cNvPr id="7" name="正方形/長方形 6"/>
            <p:cNvSpPr/>
            <p:nvPr/>
          </p:nvSpPr>
          <p:spPr>
            <a:xfrm>
              <a:off x="6354696" y="62846"/>
              <a:ext cx="184730" cy="553998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endParaRPr lang="ja-JP" altLang="en-US" sz="3000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latin typeface="07ラノベPOP" panose="02000800000000000000" pitchFamily="2" charset="-128"/>
                <a:ea typeface="07ラノベPOP" panose="02000800000000000000" pitchFamily="2" charset="-128"/>
              </a:endParaRPr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7462582" y="571209"/>
              <a:ext cx="184730" cy="3231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endParaRPr lang="ja-JP" altLang="en-US" sz="1500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latin typeface="07ラノベPOP" panose="02000800000000000000" pitchFamily="2" charset="-128"/>
                <a:ea typeface="07ラノベPOP" panose="02000800000000000000" pitchFamily="2" charset="-128"/>
              </a:endParaRPr>
            </a:p>
          </p:txBody>
        </p:sp>
      </p:grpSp>
      <p:sp>
        <p:nvSpPr>
          <p:cNvPr id="15" name="正方形/長方形 14"/>
          <p:cNvSpPr/>
          <p:nvPr/>
        </p:nvSpPr>
        <p:spPr>
          <a:xfrm>
            <a:off x="2095500" y="30229"/>
            <a:ext cx="7048500" cy="1246495"/>
          </a:xfrm>
          <a:prstGeom prst="rect">
            <a:avLst/>
          </a:prstGeom>
          <a:solidFill>
            <a:srgbClr val="92D05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4700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IWAp-UDゴシック表示H" panose="020B0500000000000000" pitchFamily="50" charset="-128"/>
                <a:ea typeface="IWAp-UDゴシック表示H" panose="020B0500000000000000" pitchFamily="50" charset="-128"/>
              </a:rPr>
              <a:t>親子</a:t>
            </a:r>
            <a:r>
              <a:rPr lang="en-US" altLang="ja-JP" sz="4700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IWAp-UDゴシック表示H" panose="020B0500000000000000" pitchFamily="50" charset="-128"/>
                <a:ea typeface="IWAp-UDゴシック表示H" panose="020B0500000000000000" pitchFamily="50" charset="-128"/>
              </a:rPr>
              <a:t>de</a:t>
            </a:r>
            <a:r>
              <a:rPr lang="ja-JP" altLang="en-US" sz="4700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IWAp-UDゴシック表示H" panose="020B0500000000000000" pitchFamily="50" charset="-128"/>
                <a:ea typeface="IWAp-UDゴシック表示H" panose="020B0500000000000000" pitchFamily="50" charset="-128"/>
              </a:rPr>
              <a:t> ダンス！</a:t>
            </a:r>
            <a:endParaRPr lang="en-US" altLang="ja-JP" sz="4700" b="1" i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IWAp-UDゴシック表示H" panose="020B0500000000000000" pitchFamily="50" charset="-128"/>
              <a:ea typeface="IWAp-UDゴシック表示H" panose="020B0500000000000000" pitchFamily="50" charset="-128"/>
            </a:endParaRPr>
          </a:p>
          <a:p>
            <a:pPr algn="ctr"/>
            <a:r>
              <a:rPr lang="ja-JP" altLang="en-US" sz="2800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IWAp-UDゴシック表示H" panose="020B0500000000000000" pitchFamily="50" charset="-128"/>
                <a:ea typeface="IWAp-UDゴシック表示H" panose="020B0500000000000000" pitchFamily="50" charset="-128"/>
              </a:rPr>
              <a:t>流行りのあの曲で親子ブルー！！</a:t>
            </a:r>
            <a:endParaRPr lang="en-US" altLang="ja-JP" sz="2800" b="1" i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IWAp-UDゴシック表示H" panose="020B0500000000000000" pitchFamily="50" charset="-128"/>
              <a:ea typeface="IWAp-UDゴシック表示H" panose="020B0500000000000000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37980" y="1326192"/>
            <a:ext cx="9039343" cy="1092607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350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latin typeface="IWAp-UDゴシック表示H" panose="020B0500000000000000" pitchFamily="50" charset="-128"/>
                <a:ea typeface="IWAp-UDゴシック表示H" panose="020B0500000000000000" pitchFamily="50" charset="-128"/>
              </a:rPr>
              <a:t>◆小学生とその保護者　</a:t>
            </a:r>
            <a:r>
              <a:rPr lang="ja-JP" altLang="en-US" sz="300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latin typeface="IWAp-UDゴシック表示H" panose="020B0500000000000000" pitchFamily="50" charset="-128"/>
                <a:ea typeface="IWAp-UDゴシック表示H" panose="020B0500000000000000" pitchFamily="50" charset="-128"/>
              </a:rPr>
              <a:t>◆</a:t>
            </a:r>
            <a:r>
              <a:rPr lang="en-US" altLang="ja-JP" sz="300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latin typeface="IWAp-UDゴシック表示H" panose="020B0500000000000000" pitchFamily="50" charset="-128"/>
                <a:ea typeface="IWAp-UDゴシック表示H" panose="020B0500000000000000" pitchFamily="50" charset="-128"/>
              </a:rPr>
              <a:t>10</a:t>
            </a:r>
            <a:r>
              <a:rPr lang="ja-JP" altLang="en-US" sz="300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latin typeface="IWAp-UDゴシック表示H" panose="020B0500000000000000" pitchFamily="50" charset="-128"/>
                <a:ea typeface="IWAp-UDゴシック表示H" panose="020B0500000000000000" pitchFamily="50" charset="-128"/>
              </a:rPr>
              <a:t>：</a:t>
            </a:r>
            <a:r>
              <a:rPr lang="en-US" altLang="ja-JP" sz="300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latin typeface="IWAp-UDゴシック表示H" panose="020B0500000000000000" pitchFamily="50" charset="-128"/>
                <a:ea typeface="IWAp-UDゴシック表示H" panose="020B0500000000000000" pitchFamily="50" charset="-128"/>
              </a:rPr>
              <a:t>30</a:t>
            </a:r>
            <a:r>
              <a:rPr lang="ja-JP" altLang="en-US" sz="300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latin typeface="IWAp-UDゴシック表示H" panose="020B0500000000000000" pitchFamily="50" charset="-128"/>
                <a:ea typeface="IWAp-UDゴシック表示H" panose="020B0500000000000000" pitchFamily="50" charset="-128"/>
              </a:rPr>
              <a:t>～</a:t>
            </a:r>
            <a:r>
              <a:rPr lang="en-US" altLang="ja-JP" sz="300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latin typeface="IWAp-UDゴシック表示H" panose="020B0500000000000000" pitchFamily="50" charset="-128"/>
                <a:ea typeface="IWAp-UDゴシック表示H" panose="020B0500000000000000" pitchFamily="50" charset="-128"/>
              </a:rPr>
              <a:t>11</a:t>
            </a:r>
            <a:r>
              <a:rPr lang="ja-JP" altLang="en-US" sz="300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latin typeface="IWAp-UDゴシック表示H" panose="020B0500000000000000" pitchFamily="50" charset="-128"/>
                <a:ea typeface="IWAp-UDゴシック表示H" panose="020B0500000000000000" pitchFamily="50" charset="-128"/>
              </a:rPr>
              <a:t>：</a:t>
            </a:r>
            <a:r>
              <a:rPr lang="en-US" altLang="ja-JP" sz="300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latin typeface="IWAp-UDゴシック表示H" panose="020B0500000000000000" pitchFamily="50" charset="-128"/>
                <a:ea typeface="IWAp-UDゴシック表示H" panose="020B0500000000000000" pitchFamily="50" charset="-128"/>
              </a:rPr>
              <a:t>20</a:t>
            </a:r>
            <a:r>
              <a:rPr lang="ja-JP" altLang="en-US" sz="300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latin typeface="IWAp-UDゴシック表示H" panose="020B0500000000000000" pitchFamily="50" charset="-128"/>
                <a:ea typeface="IWAp-UDゴシック表示H" panose="020B0500000000000000" pitchFamily="50" charset="-128"/>
              </a:rPr>
              <a:t>　</a:t>
            </a:r>
            <a:endParaRPr lang="en-US" altLang="ja-JP" sz="3000" dirty="0">
              <a:ln w="127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latin typeface="IWAp-UDゴシック表示H" panose="020B0500000000000000" pitchFamily="50" charset="-128"/>
              <a:ea typeface="IWAp-UDゴシック表示H" panose="020B0500000000000000" pitchFamily="50" charset="-128"/>
            </a:endParaRPr>
          </a:p>
          <a:p>
            <a:r>
              <a:rPr lang="ja-JP" altLang="en-US" sz="300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latin typeface="IWAp-UDゴシック表示H" panose="020B0500000000000000" pitchFamily="50" charset="-128"/>
                <a:ea typeface="IWAp-UDゴシック表示H" panose="020B0500000000000000" pitchFamily="50" charset="-128"/>
              </a:rPr>
              <a:t>◆</a:t>
            </a:r>
            <a:r>
              <a:rPr lang="en-US" altLang="ja-JP" sz="300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latin typeface="IWAp-UDゴシック表示H" panose="020B0500000000000000" pitchFamily="50" charset="-128"/>
                <a:ea typeface="IWAp-UDゴシック表示H" panose="020B0500000000000000" pitchFamily="50" charset="-128"/>
              </a:rPr>
              <a:t>2</a:t>
            </a:r>
            <a:r>
              <a:rPr lang="ja-JP" altLang="en-US" sz="3000" cap="none" spc="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latin typeface="IWAp-UDゴシック表示H" panose="020B0500000000000000" pitchFamily="50" charset="-128"/>
                <a:ea typeface="IWAp-UDゴシック表示H" panose="020B0500000000000000" pitchFamily="50" charset="-128"/>
              </a:rPr>
              <a:t>Ｆ会議室　</a:t>
            </a:r>
            <a:r>
              <a:rPr lang="ja-JP" altLang="en-US" sz="300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latin typeface="IWAp-UDゴシック表示H" panose="020B0500000000000000" pitchFamily="50" charset="-128"/>
                <a:ea typeface="IWAp-UDゴシック表示H" panose="020B0500000000000000" pitchFamily="50" charset="-128"/>
              </a:rPr>
              <a:t>◆</a:t>
            </a:r>
            <a:r>
              <a:rPr lang="en-US" altLang="ja-JP" sz="300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latin typeface="IWAp-UDゴシック表示H" panose="020B0500000000000000" pitchFamily="50" charset="-128"/>
                <a:ea typeface="IWAp-UDゴシック表示H" panose="020B0500000000000000" pitchFamily="50" charset="-128"/>
              </a:rPr>
              <a:t>1</a:t>
            </a:r>
            <a:r>
              <a:rPr lang="ja-JP" altLang="en-US" sz="300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latin typeface="IWAp-UDゴシック表示H" panose="020B0500000000000000" pitchFamily="50" charset="-128"/>
                <a:ea typeface="IWAp-UDゴシック表示H" panose="020B0500000000000000" pitchFamily="50" charset="-128"/>
              </a:rPr>
              <a:t>組</a:t>
            </a:r>
            <a:r>
              <a:rPr lang="en-US" altLang="ja-JP" sz="300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latin typeface="IWAp-UDゴシック表示H" panose="020B0500000000000000" pitchFamily="50" charset="-128"/>
                <a:ea typeface="IWAp-UDゴシック表示H" panose="020B0500000000000000" pitchFamily="50" charset="-128"/>
              </a:rPr>
              <a:t>1360</a:t>
            </a:r>
            <a:r>
              <a:rPr lang="ja-JP" altLang="en-US" sz="300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latin typeface="IWAp-UDゴシック表示H" panose="020B0500000000000000" pitchFamily="50" charset="-128"/>
                <a:ea typeface="IWAp-UDゴシック表示H" panose="020B0500000000000000" pitchFamily="50" charset="-128"/>
              </a:rPr>
              <a:t>円</a:t>
            </a:r>
            <a:r>
              <a:rPr lang="en-US" altLang="ja-JP" sz="300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latin typeface="IWAp-UDゴシック表示H" panose="020B0500000000000000" pitchFamily="50" charset="-128"/>
                <a:ea typeface="IWAp-UDゴシック表示H" panose="020B0500000000000000" pitchFamily="50" charset="-128"/>
              </a:rPr>
              <a:t>(</a:t>
            </a:r>
            <a:r>
              <a:rPr lang="ja-JP" altLang="en-US" sz="300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latin typeface="IWAp-UDゴシック表示H" panose="020B0500000000000000" pitchFamily="50" charset="-128"/>
                <a:ea typeface="IWAp-UDゴシック表示H" panose="020B0500000000000000" pitchFamily="50" charset="-128"/>
              </a:rPr>
              <a:t>大人</a:t>
            </a:r>
            <a:r>
              <a:rPr lang="en-US" altLang="ja-JP" sz="300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latin typeface="IWAp-UDゴシック表示H" panose="020B0500000000000000" pitchFamily="50" charset="-128"/>
                <a:ea typeface="IWAp-UDゴシック表示H" panose="020B0500000000000000" pitchFamily="50" charset="-128"/>
              </a:rPr>
              <a:t>1</a:t>
            </a:r>
            <a:r>
              <a:rPr lang="ja-JP" altLang="en-US" sz="300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latin typeface="IWAp-UDゴシック表示H" panose="020B0500000000000000" pitchFamily="50" charset="-128"/>
                <a:ea typeface="IWAp-UDゴシック表示H" panose="020B0500000000000000" pitchFamily="50" charset="-128"/>
              </a:rPr>
              <a:t>人子</a:t>
            </a:r>
            <a:r>
              <a:rPr lang="en-US" altLang="ja-JP" sz="300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latin typeface="IWAp-UDゴシック表示H" panose="020B0500000000000000" pitchFamily="50" charset="-128"/>
                <a:ea typeface="IWAp-UDゴシック表示H" panose="020B0500000000000000" pitchFamily="50" charset="-128"/>
              </a:rPr>
              <a:t>1</a:t>
            </a:r>
            <a:r>
              <a:rPr lang="ja-JP" altLang="en-US" sz="300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latin typeface="IWAp-UDゴシック表示H" panose="020B0500000000000000" pitchFamily="50" charset="-128"/>
                <a:ea typeface="IWAp-UDゴシック表示H" panose="020B0500000000000000" pitchFamily="50" charset="-128"/>
              </a:rPr>
              <a:t>人</a:t>
            </a:r>
            <a:r>
              <a:rPr lang="en-US" altLang="ja-JP" sz="300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latin typeface="IWAp-UDゴシック表示H" panose="020B0500000000000000" pitchFamily="50" charset="-128"/>
                <a:ea typeface="IWAp-UDゴシック表示H" panose="020B0500000000000000" pitchFamily="50" charset="-128"/>
              </a:rPr>
              <a:t>)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74691" y="3083202"/>
            <a:ext cx="6379743" cy="2554545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3200" spc="300" dirty="0">
                <a:ln w="1143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IWAp-UDゴシック表示H" panose="020B0500000000000000" pitchFamily="50" charset="-128"/>
                <a:ea typeface="IWAp-UDゴシック表示H" panose="020B0500000000000000" pitchFamily="50" charset="-128"/>
              </a:rPr>
              <a:t>紅白歌合戦でも流れたあの曲を簡単な振り付けにアレンジし、大人も子どもも楽しめる内容です</a:t>
            </a:r>
            <a:endParaRPr lang="en-US" altLang="ja-JP" sz="3200" spc="300" dirty="0">
              <a:ln w="11430" cmpd="sng">
                <a:solidFill>
                  <a:schemeClr val="tx1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IWAp-UDゴシック表示H" panose="020B0500000000000000" pitchFamily="50" charset="-128"/>
              <a:ea typeface="IWAp-UDゴシック表示H" panose="020B0500000000000000" pitchFamily="50" charset="-128"/>
            </a:endParaRPr>
          </a:p>
          <a:p>
            <a:endParaRPr lang="en-US" altLang="ja-JP" sz="3200" spc="300" dirty="0">
              <a:ln w="11430" cmpd="sng">
                <a:solidFill>
                  <a:schemeClr val="tx1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IWAp-UDゴシック表示H" panose="020B0500000000000000" pitchFamily="50" charset="-128"/>
              <a:ea typeface="IWAp-UDゴシック表示H" panose="020B0500000000000000" pitchFamily="50" charset="-128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DB252925-8289-C989-F4D6-231625BA1D3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64885">
            <a:off x="7776533" y="3112287"/>
            <a:ext cx="1328823" cy="1816466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C6B54761-E38F-F07C-60D7-5C8135D8620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71331">
            <a:off x="6435205" y="3065416"/>
            <a:ext cx="1270039" cy="1863756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596C123-6F0C-FE6F-AFB1-57138D8A45EC}"/>
              </a:ext>
            </a:extLst>
          </p:cNvPr>
          <p:cNvSpPr txBox="1"/>
          <p:nvPr/>
        </p:nvSpPr>
        <p:spPr>
          <a:xfrm>
            <a:off x="3954780" y="2523142"/>
            <a:ext cx="51225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i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みんなで大人ぶろう！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F54B333-1AF5-4F1F-71CB-CB2306BE22CB}"/>
              </a:ext>
            </a:extLst>
          </p:cNvPr>
          <p:cNvSpPr/>
          <p:nvPr/>
        </p:nvSpPr>
        <p:spPr>
          <a:xfrm>
            <a:off x="2909090" y="2332063"/>
            <a:ext cx="6225386" cy="276999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r>
              <a:rPr lang="en-US" altLang="ja-JP" sz="1200" spc="300" dirty="0">
                <a:ln w="1143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IWAp-UDゴシック表示H" panose="020B0500000000000000" pitchFamily="50" charset="-128"/>
                <a:ea typeface="IWAp-UDゴシック表示H" panose="020B0500000000000000" pitchFamily="50" charset="-128"/>
              </a:rPr>
              <a:t>※</a:t>
            </a:r>
            <a:r>
              <a:rPr lang="ja-JP" altLang="en-US" sz="1200" spc="300" dirty="0">
                <a:ln w="1143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IWAp-UDゴシック表示H" panose="020B0500000000000000" pitchFamily="50" charset="-128"/>
                <a:ea typeface="IWAp-UDゴシック表示H" panose="020B0500000000000000" pitchFamily="50" charset="-128"/>
              </a:rPr>
              <a:t>兄弟で参加の場合</a:t>
            </a:r>
            <a:r>
              <a:rPr lang="en-US" altLang="ja-JP" sz="1200" spc="300" dirty="0">
                <a:ln w="1143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IWAp-UDゴシック表示H" panose="020B0500000000000000" pitchFamily="50" charset="-128"/>
                <a:ea typeface="IWAp-UDゴシック表示H" panose="020B0500000000000000" pitchFamily="50" charset="-128"/>
              </a:rPr>
              <a:t>400</a:t>
            </a:r>
            <a:r>
              <a:rPr lang="ja-JP" altLang="en-US" sz="1200" spc="300" dirty="0">
                <a:ln w="1143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IWAp-UDゴシック表示H" panose="020B0500000000000000" pitchFamily="50" charset="-128"/>
                <a:ea typeface="IWAp-UDゴシック表示H" panose="020B0500000000000000" pitchFamily="50" charset="-128"/>
              </a:rPr>
              <a:t>円追加で参加可</a:t>
            </a:r>
            <a:r>
              <a:rPr lang="en-US" altLang="ja-JP" sz="1200" spc="300" dirty="0">
                <a:ln w="1143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IWAp-UDゴシック表示H" panose="020B0500000000000000" pitchFamily="50" charset="-128"/>
                <a:ea typeface="IWAp-UDゴシック表示H" panose="020B0500000000000000" pitchFamily="50" charset="-128"/>
              </a:rPr>
              <a:t>(3</a:t>
            </a:r>
            <a:r>
              <a:rPr lang="ja-JP" altLang="en-US" sz="1200" spc="300" dirty="0">
                <a:ln w="1143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IWAp-UDゴシック表示H" panose="020B0500000000000000" pitchFamily="50" charset="-128"/>
                <a:ea typeface="IWAp-UDゴシック表示H" panose="020B0500000000000000" pitchFamily="50" charset="-128"/>
              </a:rPr>
              <a:t>才未満は参加できません</a:t>
            </a:r>
            <a:r>
              <a:rPr lang="en-US" altLang="ja-JP" sz="1200" spc="300" dirty="0">
                <a:ln w="1143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IWAp-UDゴシック表示H" panose="020B0500000000000000" pitchFamily="50" charset="-128"/>
                <a:ea typeface="IWAp-UDゴシック表示H" panose="020B0500000000000000" pitchFamily="50" charset="-128"/>
              </a:rPr>
              <a:t>)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26E34C1-421F-5333-E9A1-BF1F8B14E209}"/>
              </a:ext>
            </a:extLst>
          </p:cNvPr>
          <p:cNvSpPr/>
          <p:nvPr/>
        </p:nvSpPr>
        <p:spPr>
          <a:xfrm>
            <a:off x="28971" y="5027790"/>
            <a:ext cx="9115029" cy="1938992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3200" spc="300" dirty="0">
                <a:ln w="1143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IWAp-UDゴシック表示H" panose="020B0500000000000000" pitchFamily="50" charset="-128"/>
                <a:ea typeface="IWAp-UDゴシック表示H" panose="020B0500000000000000" pitchFamily="50" charset="-128"/>
              </a:rPr>
              <a:t>◆申込方法◆</a:t>
            </a:r>
            <a:endParaRPr lang="en-US" altLang="ja-JP" sz="3200" spc="300" dirty="0">
              <a:ln w="11430" cmpd="sng">
                <a:solidFill>
                  <a:schemeClr val="tx1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IWAp-UDゴシック表示H" panose="020B0500000000000000" pitchFamily="50" charset="-128"/>
              <a:ea typeface="IWAp-UDゴシック表示H" panose="020B0500000000000000" pitchFamily="50" charset="-128"/>
            </a:endParaRPr>
          </a:p>
          <a:p>
            <a:r>
              <a:rPr lang="en-US" altLang="ja-JP" sz="3200" spc="300" dirty="0">
                <a:ln w="1143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IWAp-UDゴシック表示H" panose="020B0500000000000000" pitchFamily="50" charset="-128"/>
                <a:ea typeface="IWAp-UDゴシック表示H" panose="020B0500000000000000" pitchFamily="50" charset="-128"/>
              </a:rPr>
              <a:t>3</a:t>
            </a:r>
            <a:r>
              <a:rPr lang="ja-JP" altLang="en-US" sz="3200" spc="300" dirty="0">
                <a:ln w="1143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IWAp-UDゴシック表示H" panose="020B0500000000000000" pitchFamily="50" charset="-128"/>
                <a:ea typeface="IWAp-UDゴシック表示H" panose="020B0500000000000000" pitchFamily="50" charset="-128"/>
              </a:rPr>
              <a:t>月</a:t>
            </a:r>
            <a:r>
              <a:rPr lang="en-US" altLang="ja-JP" sz="3200" spc="300" dirty="0">
                <a:ln w="1143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IWAp-UDゴシック表示H" panose="020B0500000000000000" pitchFamily="50" charset="-128"/>
                <a:ea typeface="IWAp-UDゴシック表示H" panose="020B0500000000000000" pitchFamily="50" charset="-128"/>
              </a:rPr>
              <a:t>1</a:t>
            </a:r>
            <a:r>
              <a:rPr lang="ja-JP" altLang="en-US" sz="3200" spc="300" dirty="0">
                <a:ln w="1143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IWAp-UDゴシック表示H" panose="020B0500000000000000" pitchFamily="50" charset="-128"/>
                <a:ea typeface="IWAp-UDゴシック表示H" panose="020B0500000000000000" pitchFamily="50" charset="-128"/>
              </a:rPr>
              <a:t>日</a:t>
            </a:r>
            <a:r>
              <a:rPr lang="en-US" altLang="ja-JP" sz="3200" spc="300" dirty="0">
                <a:ln w="1143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IWAp-UDゴシック表示H" panose="020B0500000000000000" pitchFamily="50" charset="-128"/>
                <a:ea typeface="IWAp-UDゴシック表示H" panose="020B0500000000000000" pitchFamily="50" charset="-128"/>
              </a:rPr>
              <a:t>(</a:t>
            </a:r>
            <a:r>
              <a:rPr lang="ja-JP" altLang="en-US" sz="3200" spc="300" dirty="0">
                <a:ln w="1143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IWAp-UDゴシック表示H" panose="020B0500000000000000" pitchFamily="50" charset="-128"/>
                <a:ea typeface="IWAp-UDゴシック表示H" panose="020B0500000000000000" pitchFamily="50" charset="-128"/>
              </a:rPr>
              <a:t>金</a:t>
            </a:r>
            <a:r>
              <a:rPr lang="en-US" altLang="ja-JP" sz="3200" spc="300" dirty="0">
                <a:ln w="1143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IWAp-UDゴシック表示H" panose="020B0500000000000000" pitchFamily="50" charset="-128"/>
                <a:ea typeface="IWAp-UDゴシック表示H" panose="020B0500000000000000" pitchFamily="50" charset="-128"/>
              </a:rPr>
              <a:t>)9</a:t>
            </a:r>
            <a:r>
              <a:rPr lang="ja-JP" altLang="en-US" sz="3200" spc="300" dirty="0">
                <a:ln w="1143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IWAp-UDゴシック表示H" panose="020B0500000000000000" pitchFamily="50" charset="-128"/>
                <a:ea typeface="IWAp-UDゴシック表示H" panose="020B0500000000000000" pitchFamily="50" charset="-128"/>
              </a:rPr>
              <a:t>時</a:t>
            </a:r>
            <a:r>
              <a:rPr lang="en-US" altLang="ja-JP" sz="3200" spc="300" dirty="0">
                <a:ln w="1143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IWAp-UDゴシック表示H" panose="020B0500000000000000" pitchFamily="50" charset="-128"/>
                <a:ea typeface="IWAp-UDゴシック表示H" panose="020B0500000000000000" pitchFamily="50" charset="-128"/>
              </a:rPr>
              <a:t>30</a:t>
            </a:r>
            <a:r>
              <a:rPr lang="ja-JP" altLang="en-US" sz="3200" spc="300" dirty="0">
                <a:ln w="1143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IWAp-UDゴシック表示H" panose="020B0500000000000000" pitchFamily="50" charset="-128"/>
                <a:ea typeface="IWAp-UDゴシック表示H" panose="020B0500000000000000" pitchFamily="50" charset="-128"/>
              </a:rPr>
              <a:t>分～</a:t>
            </a:r>
            <a:endParaRPr lang="en-US" altLang="ja-JP" sz="3200" spc="300" dirty="0">
              <a:ln w="11430" cmpd="sng">
                <a:solidFill>
                  <a:schemeClr val="tx1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IWAp-UDゴシック表示H" panose="020B0500000000000000" pitchFamily="50" charset="-128"/>
              <a:ea typeface="IWAp-UDゴシック表示H" panose="020B0500000000000000" pitchFamily="50" charset="-128"/>
            </a:endParaRPr>
          </a:p>
          <a:p>
            <a:r>
              <a:rPr lang="ja-JP" altLang="en-US" sz="3200" spc="300" dirty="0">
                <a:ln w="1143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IWAp-UDゴシック表示H" panose="020B0500000000000000" pitchFamily="50" charset="-128"/>
                <a:ea typeface="IWAp-UDゴシック表示H" panose="020B0500000000000000" pitchFamily="50" charset="-128"/>
              </a:rPr>
              <a:t>オンライン申込</a:t>
            </a:r>
            <a:endParaRPr lang="en-US" altLang="ja-JP" sz="3200" spc="300">
              <a:ln w="11430" cmpd="sng">
                <a:solidFill>
                  <a:schemeClr val="tx1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IWAp-UDゴシック表示H" panose="020B0500000000000000" pitchFamily="50" charset="-128"/>
              <a:ea typeface="IWAp-UDゴシック表示H" panose="020B0500000000000000" pitchFamily="50" charset="-128"/>
            </a:endParaRPr>
          </a:p>
          <a:p>
            <a:r>
              <a:rPr lang="ja-JP" altLang="en-US" sz="2400" spc="300">
                <a:ln w="1143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IWAp-UDゴシック表示H" panose="020B0500000000000000" pitchFamily="50" charset="-128"/>
                <a:ea typeface="IWAp-UDゴシック表示H" panose="020B0500000000000000" pitchFamily="50" charset="-128"/>
              </a:rPr>
              <a:t>（</a:t>
            </a:r>
            <a:r>
              <a:rPr lang="ja-JP" altLang="en-US" sz="2400" spc="300" dirty="0">
                <a:ln w="11430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IWAp-UDゴシック表示H" panose="020B0500000000000000" pitchFamily="50" charset="-128"/>
                <a:ea typeface="IWAp-UDゴシック表示H" panose="020B0500000000000000" pitchFamily="50" charset="-128"/>
              </a:rPr>
              <a:t>定員に達した場合はキャンセル待ちとなります）</a:t>
            </a:r>
            <a:endParaRPr lang="en-US" altLang="ja-JP" sz="2400" spc="300" dirty="0">
              <a:ln w="11430" cmpd="sng">
                <a:solidFill>
                  <a:schemeClr val="tx1"/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IWAp-UDゴシック表示H" panose="020B0500000000000000" pitchFamily="50" charset="-128"/>
              <a:ea typeface="IWAp-UDゴシック表示H" panose="020B0500000000000000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-79022" y="15425"/>
            <a:ext cx="2731911" cy="1169551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3500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F0"/>
                </a:solidFill>
                <a:latin typeface="07ラノベPOP" panose="02000800000000000000" pitchFamily="2" charset="-128"/>
                <a:ea typeface="07ラノベPOP" panose="02000800000000000000" pitchFamily="2" charset="-128"/>
              </a:rPr>
              <a:t>令和</a:t>
            </a:r>
            <a:r>
              <a:rPr lang="ja-JP" altLang="en-US" sz="35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F0"/>
                </a:solidFill>
                <a:latin typeface="07ラノベPOP" panose="02000800000000000000" pitchFamily="2" charset="-128"/>
                <a:ea typeface="07ラノベPOP" panose="02000800000000000000" pitchFamily="2" charset="-128"/>
              </a:rPr>
              <a:t>６</a:t>
            </a:r>
            <a:r>
              <a:rPr lang="ja-JP" altLang="en-US" sz="3500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F0"/>
                </a:solidFill>
                <a:latin typeface="07ラノベPOP" panose="02000800000000000000" pitchFamily="2" charset="-128"/>
                <a:ea typeface="07ラノベPOP" panose="02000800000000000000" pitchFamily="2" charset="-128"/>
              </a:rPr>
              <a:t>年</a:t>
            </a:r>
            <a:endParaRPr lang="en-US" altLang="ja-JP" sz="35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B0F0"/>
              </a:solidFill>
              <a:latin typeface="07ラノベPOP" panose="02000800000000000000" pitchFamily="2" charset="-128"/>
              <a:ea typeface="07ラノベPOP" panose="02000800000000000000" pitchFamily="2" charset="-128"/>
            </a:endParaRPr>
          </a:p>
          <a:p>
            <a:pPr algn="ctr"/>
            <a:r>
              <a:rPr lang="en-US" altLang="ja-JP" sz="3500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F0"/>
                </a:solidFill>
                <a:latin typeface="07ラノベPOP" panose="02000800000000000000" pitchFamily="2" charset="-128"/>
                <a:ea typeface="07ラノベPOP" panose="02000800000000000000" pitchFamily="2" charset="-128"/>
              </a:rPr>
              <a:t>3</a:t>
            </a:r>
            <a:r>
              <a:rPr lang="ja-JP" altLang="en-US" sz="3500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F0"/>
                </a:solidFill>
                <a:latin typeface="07ラノベPOP" panose="02000800000000000000" pitchFamily="2" charset="-128"/>
                <a:ea typeface="07ラノベPOP" panose="02000800000000000000" pitchFamily="2" charset="-128"/>
              </a:rPr>
              <a:t>月</a:t>
            </a:r>
            <a:r>
              <a:rPr lang="en-US" altLang="ja-JP" sz="3500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F0"/>
                </a:solidFill>
                <a:latin typeface="07ラノベPOP" panose="02000800000000000000" pitchFamily="2" charset="-128"/>
                <a:ea typeface="07ラノベPOP" panose="02000800000000000000" pitchFamily="2" charset="-128"/>
              </a:rPr>
              <a:t>30</a:t>
            </a:r>
            <a:r>
              <a:rPr lang="ja-JP" altLang="en-US" sz="3500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F0"/>
                </a:solidFill>
                <a:latin typeface="07ラノベPOP" panose="02000800000000000000" pitchFamily="2" charset="-128"/>
                <a:ea typeface="07ラノベPOP" panose="02000800000000000000" pitchFamily="2" charset="-128"/>
              </a:rPr>
              <a:t>日</a:t>
            </a:r>
            <a:endParaRPr lang="en-US" altLang="ja-JP" sz="35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B0F0"/>
              </a:solidFill>
              <a:latin typeface="07ラノベPOP" panose="02000800000000000000" pitchFamily="2" charset="-128"/>
              <a:ea typeface="07ラノベPOP" panose="02000800000000000000" pitchFamily="2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DBF37119-9271-8820-837E-9834BD75E51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9047" y="5123676"/>
            <a:ext cx="1055170" cy="1055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08162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804</TotalTime>
  <Words>122</Words>
  <Application>Microsoft Office PowerPoint</Application>
  <PresentationFormat>画面に合わせる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07ラノベPOP</vt:lpstr>
      <vt:lpstr>HGS創英角ﾎﾟｯﾌﾟ体</vt:lpstr>
      <vt:lpstr>IWAp-UDゴシック表示H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FJ-USER</dc:creator>
  <cp:lastModifiedBy>上井草SC</cp:lastModifiedBy>
  <cp:revision>37</cp:revision>
  <cp:lastPrinted>2024-02-27T10:14:45Z</cp:lastPrinted>
  <dcterms:created xsi:type="dcterms:W3CDTF">2022-04-04T02:02:11Z</dcterms:created>
  <dcterms:modified xsi:type="dcterms:W3CDTF">2024-02-27T10:33:40Z</dcterms:modified>
</cp:coreProperties>
</file>